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8" r:id="rId3"/>
    <p:sldId id="269" r:id="rId4"/>
    <p:sldId id="270" r:id="rId5"/>
    <p:sldId id="271" r:id="rId6"/>
    <p:sldId id="275" r:id="rId7"/>
    <p:sldId id="257" r:id="rId8"/>
    <p:sldId id="258" r:id="rId9"/>
    <p:sldId id="259" r:id="rId10"/>
    <p:sldId id="274" r:id="rId11"/>
    <p:sldId id="260" r:id="rId12"/>
    <p:sldId id="273" r:id="rId13"/>
    <p:sldId id="262" r:id="rId14"/>
    <p:sldId id="263" r:id="rId15"/>
    <p:sldId id="264" r:id="rId16"/>
    <p:sldId id="265" r:id="rId17"/>
    <p:sldId id="272" r:id="rId18"/>
    <p:sldId id="267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99B35-7A0D-491C-BE67-C523723C101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AEBB9-97E6-4B62-8BC9-8A9865DC7B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Додати виховні години з телефону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AEBB9-97E6-4B62-8BC9-8A9865DC7B4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D8C52B8-D1FC-4FDA-9EA3-CA80E234555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7FF402F-73CF-4A4D-96A4-5381BBF91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v04ZBJgioY?t=33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fJw2Ztzi70" TargetMode="External"/><Relationship Id="rId2" Type="http://schemas.openxmlformats.org/officeDocument/2006/relationships/hyperlink" Target="https://youtu.be/OUr-VmL7kz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2060"/>
                </a:solidFill>
              </a:rPr>
              <a:t>2019-2020  </a:t>
            </a:r>
            <a:r>
              <a:rPr lang="uk-UA" dirty="0" err="1" smtClean="0">
                <a:solidFill>
                  <a:srgbClr val="002060"/>
                </a:solidFill>
              </a:rPr>
              <a:t>н.р</a:t>
            </a:r>
            <a:r>
              <a:rPr lang="uk-UA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Comic Sans MS" pitchFamily="66" charset="0"/>
              </a:rPr>
              <a:t>ЗВІТ</a:t>
            </a:r>
            <a:br>
              <a:rPr lang="uk-UA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uk-UA" b="1" dirty="0" smtClean="0">
                <a:solidFill>
                  <a:srgbClr val="002060"/>
                </a:solidFill>
                <a:latin typeface="Comic Sans MS" pitchFamily="66" charset="0"/>
              </a:rPr>
              <a:t>директора школи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ымянный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6209" cy="6767382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5301208"/>
            <a:ext cx="47525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hlinkClick r:id="rId3"/>
              </a:rPr>
              <a:t>https://youtu.be/Rv04ZBJgioY?t=334</a:t>
            </a:r>
            <a:endParaRPr lang="uk-UA" sz="2400" dirty="0" smtClean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48464" cy="1728192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solidFill>
                  <a:srgbClr val="FFFF00"/>
                </a:solidFill>
                <a:latin typeface="Comic Sans MS" pitchFamily="66" charset="0"/>
              </a:rPr>
              <a:t>Стрічка</a:t>
            </a: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 «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В</a:t>
            </a:r>
            <a:r>
              <a:rPr lang="ru-RU" sz="2400" dirty="0" err="1" smtClean="0">
                <a:solidFill>
                  <a:srgbClr val="FFFF00"/>
                </a:solidFill>
                <a:latin typeface="Comic Sans MS" pitchFamily="66" charset="0"/>
              </a:rPr>
              <a:t>ідлік</a:t>
            </a: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» (</a:t>
            </a:r>
            <a:r>
              <a:rPr lang="ru-RU" sz="2400" dirty="0" err="1" smtClean="0">
                <a:solidFill>
                  <a:srgbClr val="FFFF00"/>
                </a:solidFill>
                <a:latin typeface="Comic Sans MS" pitchFamily="66" charset="0"/>
              </a:rPr>
              <a:t>Андрій</a:t>
            </a: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 Гук)</a:t>
            </a:r>
            <a:b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ru-RU" sz="2400" dirty="0" err="1" smtClean="0">
                <a:solidFill>
                  <a:srgbClr val="FFFF00"/>
                </a:solidFill>
                <a:latin typeface="Comic Sans MS" pitchFamily="66" charset="0"/>
              </a:rPr>
              <a:t>кінофестиваль</a:t>
            </a: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«Я до тебе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з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 небес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посміхнуся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ти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лишень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свої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очі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здійми</a:t>
            </a:r>
            <a:r>
              <a:rPr lang="ru-RU" sz="2400" dirty="0">
                <a:solidFill>
                  <a:srgbClr val="FFFF00"/>
                </a:solidFill>
                <a:latin typeface="Comic Sans MS" pitchFamily="66" charset="0"/>
              </a:rPr>
              <a:t> до </a:t>
            </a:r>
            <a:r>
              <a:rPr lang="ru-RU" sz="2400" dirty="0" err="1">
                <a:solidFill>
                  <a:srgbClr val="FFFF00"/>
                </a:solidFill>
                <a:latin typeface="Comic Sans MS" pitchFamily="66" charset="0"/>
              </a:rPr>
              <a:t>зірок</a:t>
            </a: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»</a:t>
            </a:r>
            <a:endParaRPr lang="ru-RU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  <a:latin typeface="Comic Sans MS" pitchFamily="66" charset="0"/>
              </a:rPr>
              <a:t>Проект </a:t>
            </a:r>
            <a:r>
              <a:rPr lang="uk-UA" sz="3200" b="1" dirty="0" err="1" smtClean="0">
                <a:solidFill>
                  <a:srgbClr val="C00000"/>
                </a:solidFill>
                <a:latin typeface="Comic Sans MS" pitchFamily="66" charset="0"/>
              </a:rPr>
              <a:t>“Що</a:t>
            </a:r>
            <a:r>
              <a:rPr lang="uk-UA" sz="3200" b="1" dirty="0" smtClean="0">
                <a:solidFill>
                  <a:srgbClr val="C00000"/>
                </a:solidFill>
                <a:latin typeface="Comic Sans MS" pitchFamily="66" charset="0"/>
              </a:rPr>
              <a:t> для тебе свобода і </a:t>
            </a:r>
            <a:r>
              <a:rPr lang="uk-UA" sz="3200" b="1" dirty="0" err="1" smtClean="0">
                <a:solidFill>
                  <a:srgbClr val="C00000"/>
                </a:solidFill>
                <a:latin typeface="Comic Sans MS" pitchFamily="66" charset="0"/>
              </a:rPr>
              <a:t>гідність”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9" y="1108876"/>
            <a:ext cx="7560840" cy="5670630"/>
          </a:xfrm>
        </p:spPr>
      </p:pic>
      <p:pic>
        <p:nvPicPr>
          <p:cNvPr id="5" name="Рисунок 4" descr="22.jpg"/>
          <p:cNvPicPr>
            <a:picLocks noChangeAspect="1"/>
          </p:cNvPicPr>
          <p:nvPr/>
        </p:nvPicPr>
        <p:blipFill>
          <a:blip r:embed="rId3" cstate="print"/>
          <a:srcRect t="10101" b="5901"/>
          <a:stretch>
            <a:fillRect/>
          </a:stretch>
        </p:blipFill>
        <p:spPr>
          <a:xfrm>
            <a:off x="0" y="1097360"/>
            <a:ext cx="9144000" cy="5760640"/>
          </a:xfrm>
          <a:prstGeom prst="rect">
            <a:avLst/>
          </a:prstGeom>
        </p:spPr>
      </p:pic>
      <p:pic>
        <p:nvPicPr>
          <p:cNvPr id="6" name="Рисунок 5" descr="21.jpg"/>
          <p:cNvPicPr>
            <a:picLocks noChangeAspect="1"/>
          </p:cNvPicPr>
          <p:nvPr/>
        </p:nvPicPr>
        <p:blipFill>
          <a:blip r:embed="rId4" cstate="print"/>
          <a:srcRect b="18101"/>
          <a:stretch>
            <a:fillRect/>
          </a:stretch>
        </p:blipFill>
        <p:spPr>
          <a:xfrm>
            <a:off x="0" y="1241376"/>
            <a:ext cx="9144000" cy="5616624"/>
          </a:xfrm>
          <a:prstGeom prst="rect">
            <a:avLst/>
          </a:prstGeom>
        </p:spPr>
      </p:pic>
      <p:pic>
        <p:nvPicPr>
          <p:cNvPr id="7" name="Рисунок 6" descr="Безымянный 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24744"/>
            <a:ext cx="9144000" cy="55010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28184" y="59492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Comic Sans MS" pitchFamily="66" charset="0"/>
              </a:rPr>
              <a:t>Флеш </a:t>
            </a:r>
            <a:r>
              <a:rPr lang="uk-UA" dirty="0" err="1" smtClean="0">
                <a:solidFill>
                  <a:srgbClr val="FFFF00"/>
                </a:solidFill>
                <a:latin typeface="Comic Sans MS" pitchFamily="66" charset="0"/>
              </a:rPr>
              <a:t>інтерв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’</a:t>
            </a:r>
            <a:r>
              <a:rPr lang="uk-UA" dirty="0" smtClean="0">
                <a:solidFill>
                  <a:srgbClr val="FFFF00"/>
                </a:solidFill>
                <a:latin typeface="Comic Sans MS" pitchFamily="66" charset="0"/>
              </a:rPr>
              <a:t>ю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Comic Sans MS" pitchFamily="66" charset="0"/>
              </a:rPr>
              <a:t>Волонтерська діяльність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IMG-8a88701f3498298d137f064877b04df9-V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859551"/>
            <a:ext cx="7812360" cy="5998449"/>
          </a:xfrm>
        </p:spPr>
      </p:pic>
      <p:pic>
        <p:nvPicPr>
          <p:cNvPr id="6" name="Рисунок 5" descr="IMG-274ff0215f81346d85a92128e2342c29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692696"/>
            <a:ext cx="7848872" cy="54812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6165304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Comic Sans MS" pitchFamily="66" charset="0"/>
              </a:rPr>
              <a:t>Участь учнів 8-м класу у програмі</a:t>
            </a:r>
          </a:p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uk-UA" sz="2400" b="1" dirty="0" err="1" smtClean="0">
                <a:solidFill>
                  <a:srgbClr val="FFFF00"/>
                </a:solidFill>
                <a:latin typeface="Comic Sans MS" pitchFamily="66" charset="0"/>
              </a:rPr>
              <a:t>“Добрі</a:t>
            </a:r>
            <a:r>
              <a:rPr lang="uk-UA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uk-UA" sz="2400" b="1" dirty="0" err="1" smtClean="0">
                <a:solidFill>
                  <a:srgbClr val="FFFF00"/>
                </a:solidFill>
                <a:latin typeface="Comic Sans MS" pitchFamily="66" charset="0"/>
              </a:rPr>
              <a:t>справи”</a:t>
            </a:r>
            <a:endParaRPr lang="ru-RU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20181204_1518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85800"/>
            <a:ext cx="9144000" cy="64156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9952" y="908720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latin typeface="Comic Sans MS" pitchFamily="66" charset="0"/>
              </a:rPr>
              <a:t>Традиційна акція </a:t>
            </a:r>
            <a:r>
              <a:rPr lang="uk-UA" sz="2800" b="1" dirty="0" err="1" smtClean="0">
                <a:solidFill>
                  <a:srgbClr val="FFFF00"/>
                </a:solidFill>
                <a:latin typeface="Comic Sans MS" pitchFamily="66" charset="0"/>
              </a:rPr>
              <a:t>“Воїнам</a:t>
            </a:r>
            <a:r>
              <a:rPr lang="uk-UA" sz="2800" b="1" dirty="0" smtClean="0">
                <a:solidFill>
                  <a:srgbClr val="FFFF00"/>
                </a:solidFill>
                <a:latin typeface="Comic Sans MS" pitchFamily="66" charset="0"/>
              </a:rPr>
              <a:t> на </a:t>
            </a:r>
            <a:r>
              <a:rPr lang="uk-UA" sz="2800" b="1" dirty="0" err="1" smtClean="0">
                <a:solidFill>
                  <a:srgbClr val="FFFF00"/>
                </a:solidFill>
                <a:latin typeface="Comic Sans MS" pitchFamily="66" charset="0"/>
              </a:rPr>
              <a:t>передову”</a:t>
            </a:r>
            <a:endParaRPr lang="ru-RU" sz="28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rgbClr val="002060"/>
                </a:solidFill>
                <a:latin typeface="Comic Sans MS" pitchFamily="66" charset="0"/>
              </a:rPr>
              <a:t>Диктант єдності</a:t>
            </a:r>
            <a:endParaRPr lang="ru-RU" sz="3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2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8704967" cy="4896544"/>
          </a:xfrm>
        </p:spPr>
      </p:pic>
      <p:pic>
        <p:nvPicPr>
          <p:cNvPr id="5" name="Рисунок 4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26064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latin typeface="Comic Sans MS" pitchFamily="66" charset="0"/>
              </a:rPr>
              <a:t>День рідної мови</a:t>
            </a:r>
            <a:endParaRPr lang="ru-RU" sz="28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Comic Sans MS" pitchFamily="66" charset="0"/>
              </a:rPr>
              <a:t>Колоски </a:t>
            </a:r>
            <a:r>
              <a:rPr lang="uk-UA" sz="4000" b="1" dirty="0" err="1" smtClean="0">
                <a:solidFill>
                  <a:srgbClr val="002060"/>
                </a:solidFill>
                <a:latin typeface="Comic Sans MS" pitchFamily="66" charset="0"/>
              </a:rPr>
              <a:t>пам</a:t>
            </a:r>
            <a:r>
              <a:rPr lang="en-US" sz="4000" b="1" dirty="0" smtClean="0">
                <a:solidFill>
                  <a:srgbClr val="002060"/>
                </a:solidFill>
                <a:latin typeface="Comic Sans MS" pitchFamily="66" charset="0"/>
              </a:rPr>
              <a:t>’</a:t>
            </a:r>
            <a:r>
              <a:rPr lang="uk-UA" sz="4000" b="1" dirty="0" smtClean="0">
                <a:solidFill>
                  <a:srgbClr val="002060"/>
                </a:solidFill>
                <a:latin typeface="Comic Sans MS" pitchFamily="66" charset="0"/>
              </a:rPr>
              <a:t>яті</a:t>
            </a:r>
            <a:r>
              <a:rPr lang="uk-UA" b="1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uk-UA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uk-UA" sz="3600" dirty="0" smtClean="0">
                <a:solidFill>
                  <a:srgbClr val="002060"/>
                </a:solidFill>
                <a:latin typeface="Comic Sans MS" pitchFamily="66" charset="0"/>
              </a:rPr>
              <a:t>(до роковин голодомору 1932-1933 рр.)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23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988118" y="1447800"/>
            <a:ext cx="7624964" cy="4572000"/>
          </a:xfrm>
        </p:spPr>
      </p:pic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375172"/>
            <a:ext cx="9144000" cy="5482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002060"/>
                </a:solidFill>
                <a:latin typeface="Comic Sans MS" pitchFamily="66" charset="0"/>
              </a:rPr>
              <a:t>Естетичне виховання</a:t>
            </a:r>
            <a:endParaRPr lang="ru-RU" sz="3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3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88118" y="1447800"/>
            <a:ext cx="7624964" cy="4572000"/>
          </a:xfrm>
        </p:spPr>
      </p:pic>
      <p:pic>
        <p:nvPicPr>
          <p:cNvPr id="5" name="Рисунок 4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8864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FF00"/>
                </a:solidFill>
                <a:latin typeface="Comic Sans MS" pitchFamily="66" charset="0"/>
              </a:rPr>
              <a:t>Театральне дійство </a:t>
            </a:r>
            <a:r>
              <a:rPr lang="uk-UA" sz="2400" b="1" dirty="0" err="1" smtClean="0">
                <a:solidFill>
                  <a:srgbClr val="FFFF00"/>
                </a:solidFill>
                <a:latin typeface="Comic Sans MS" pitchFamily="66" charset="0"/>
              </a:rPr>
              <a:t>“Дванадцять</a:t>
            </a:r>
            <a:r>
              <a:rPr lang="uk-UA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uk-UA" sz="2400" b="1" dirty="0" err="1" smtClean="0">
                <a:solidFill>
                  <a:srgbClr val="FFFF00"/>
                </a:solidFill>
                <a:latin typeface="Comic Sans MS" pitchFamily="66" charset="0"/>
              </a:rPr>
              <a:t>місяців”</a:t>
            </a:r>
            <a:r>
              <a:rPr lang="uk-UA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ru-RU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908720"/>
            <a:ext cx="9144000" cy="5949280"/>
          </a:xfrm>
          <a:prstGeom prst="rect">
            <a:avLst/>
          </a:prstGeom>
        </p:spPr>
      </p:pic>
      <p:pic>
        <p:nvPicPr>
          <p:cNvPr id="7" name="Рисунок 6" descr="31.jpg"/>
          <p:cNvPicPr>
            <a:picLocks noChangeAspect="1"/>
          </p:cNvPicPr>
          <p:nvPr/>
        </p:nvPicPr>
        <p:blipFill>
          <a:blip r:embed="rId5" cstate="print"/>
          <a:srcRect t="3150" b="9051"/>
          <a:stretch>
            <a:fillRect/>
          </a:stretch>
        </p:blipFill>
        <p:spPr>
          <a:xfrm>
            <a:off x="4000500" y="836712"/>
            <a:ext cx="5143500" cy="602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2060"/>
                </a:solidFill>
                <a:latin typeface="Comic Sans MS" pitchFamily="66" charset="0"/>
              </a:rPr>
              <a:t>Фестиваль </a:t>
            </a:r>
            <a:r>
              <a:rPr lang="uk-UA" dirty="0" err="1" smtClean="0">
                <a:solidFill>
                  <a:srgbClr val="002060"/>
                </a:solidFill>
                <a:latin typeface="Comic Sans MS" pitchFamily="66" charset="0"/>
              </a:rPr>
              <a:t>“Коляда</a:t>
            </a:r>
            <a:r>
              <a:rPr lang="uk-UA" dirty="0" smtClean="0">
                <a:solidFill>
                  <a:srgbClr val="002060"/>
                </a:solidFill>
                <a:latin typeface="Comic Sans MS" pitchFamily="66" charset="0"/>
              </a:rPr>
              <a:t> іде по </a:t>
            </a:r>
            <a:r>
              <a:rPr lang="uk-UA" dirty="0" err="1" smtClean="0">
                <a:solidFill>
                  <a:srgbClr val="002060"/>
                </a:solidFill>
                <a:latin typeface="Comic Sans MS" pitchFamily="66" charset="0"/>
              </a:rPr>
              <a:t>світу”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Содержимое 5" descr="Безымянный 3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052736"/>
            <a:ext cx="9144000" cy="5140990"/>
          </a:xfrm>
        </p:spPr>
      </p:pic>
      <p:pic>
        <p:nvPicPr>
          <p:cNvPr id="7" name="Рисунок 6" descr="36.jpg"/>
          <p:cNvPicPr>
            <a:picLocks noChangeAspect="1"/>
          </p:cNvPicPr>
          <p:nvPr/>
        </p:nvPicPr>
        <p:blipFill>
          <a:blip r:embed="rId3" cstate="print"/>
          <a:srcRect t="4200" b="9051"/>
          <a:stretch>
            <a:fillRect/>
          </a:stretch>
        </p:blipFill>
        <p:spPr>
          <a:xfrm>
            <a:off x="0" y="908720"/>
            <a:ext cx="9144000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rgbClr val="002060"/>
                </a:solidFill>
                <a:latin typeface="Comic Sans MS" pitchFamily="66" charset="0"/>
              </a:rPr>
              <a:t>Тематичні виховні години</a:t>
            </a:r>
            <a:endParaRPr lang="ru-RU" sz="4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IMG-681934bb500245b117cda337cfc1d75f-V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08720"/>
            <a:ext cx="7704855" cy="5778641"/>
          </a:xfrm>
        </p:spPr>
      </p:pic>
      <p:pic>
        <p:nvPicPr>
          <p:cNvPr id="5" name="Рисунок 4" descr="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908720"/>
            <a:ext cx="8124350" cy="5688632"/>
          </a:xfrm>
          <a:prstGeom prst="rect">
            <a:avLst/>
          </a:prstGeom>
        </p:spPr>
      </p:pic>
      <p:pic>
        <p:nvPicPr>
          <p:cNvPr id="6" name="Рисунок 5" descr="29.jpg"/>
          <p:cNvPicPr>
            <a:picLocks noChangeAspect="1"/>
          </p:cNvPicPr>
          <p:nvPr/>
        </p:nvPicPr>
        <p:blipFill>
          <a:blip r:embed="rId4" cstate="print"/>
          <a:srcRect b="6015"/>
          <a:stretch>
            <a:fillRect/>
          </a:stretch>
        </p:blipFill>
        <p:spPr>
          <a:xfrm>
            <a:off x="611560" y="908720"/>
            <a:ext cx="8172400" cy="5760640"/>
          </a:xfrm>
          <a:prstGeom prst="rect">
            <a:avLst/>
          </a:prstGeom>
        </p:spPr>
      </p:pic>
      <p:pic>
        <p:nvPicPr>
          <p:cNvPr id="7" name="Рисунок 6" descr="IMG-afa1f19614f1b202c1c2e4a4c80e3060-V.jpg"/>
          <p:cNvPicPr>
            <a:picLocks noChangeAspect="1"/>
          </p:cNvPicPr>
          <p:nvPr/>
        </p:nvPicPr>
        <p:blipFill>
          <a:blip r:embed="rId5" cstate="print"/>
          <a:srcRect b="8000"/>
          <a:stretch>
            <a:fillRect/>
          </a:stretch>
        </p:blipFill>
        <p:spPr>
          <a:xfrm>
            <a:off x="467544" y="980728"/>
            <a:ext cx="8244408" cy="568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002060"/>
                </a:solidFill>
                <a:latin typeface="Comic Sans MS" pitchFamily="66" charset="0"/>
              </a:rPr>
              <a:t>Гурткова робота</a:t>
            </a:r>
            <a:endParaRPr lang="ru-RU" sz="3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060848"/>
            <a:ext cx="4812108" cy="2706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80927_1545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60648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E:\для школи\1 дзвоник 2018\DSC001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149080"/>
            <a:ext cx="422447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2060"/>
                </a:solidFill>
                <a:latin typeface="Comic Sans MS" pitchFamily="66" charset="0"/>
              </a:rPr>
              <a:t>Літературний карнавал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8219256" cy="503907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https://youtu.be/OUr-VmL7kzs</a:t>
            </a:r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en-US" dirty="0" smtClean="0">
                <a:hlinkClick r:id="rId3"/>
              </a:rPr>
              <a:t>https://youtu.be/7fJw2Ztzi70</a:t>
            </a:r>
            <a:r>
              <a:rPr lang="uk-UA" dirty="0" smtClean="0"/>
              <a:t>      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4.png"/>
          <p:cNvPicPr>
            <a:picLocks noChangeAspect="1"/>
          </p:cNvPicPr>
          <p:nvPr/>
        </p:nvPicPr>
        <p:blipFill>
          <a:blip r:embed="rId4" cstate="print"/>
          <a:srcRect l="7476" t="20586" r="41338" b="27589"/>
          <a:stretch>
            <a:fillRect/>
          </a:stretch>
        </p:blipFill>
        <p:spPr>
          <a:xfrm>
            <a:off x="0" y="1340768"/>
            <a:ext cx="4680520" cy="2664296"/>
          </a:xfrm>
          <a:prstGeom prst="rect">
            <a:avLst/>
          </a:prstGeom>
        </p:spPr>
      </p:pic>
      <p:pic>
        <p:nvPicPr>
          <p:cNvPr id="6" name="Рисунок 5" descr="5.png"/>
          <p:cNvPicPr>
            <a:picLocks noChangeAspect="1"/>
          </p:cNvPicPr>
          <p:nvPr/>
        </p:nvPicPr>
        <p:blipFill>
          <a:blip r:embed="rId5" cstate="print"/>
          <a:srcRect l="9673" t="21331" r="41579" b="21290"/>
          <a:stretch>
            <a:fillRect/>
          </a:stretch>
        </p:blipFill>
        <p:spPr>
          <a:xfrm>
            <a:off x="4682704" y="3717032"/>
            <a:ext cx="4461296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002060"/>
                </a:solidFill>
                <a:latin typeface="Comic Sans MS" pitchFamily="66" charset="0"/>
              </a:rPr>
              <a:t>Використання бюджетних коштів</a:t>
            </a:r>
            <a:endParaRPr lang="ru-RU" sz="3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507288" cy="4857403"/>
          </a:xfrm>
        </p:spPr>
        <p:txBody>
          <a:bodyPr>
            <a:normAutofit lnSpcReduction="10000"/>
          </a:bodyPr>
          <a:lstStyle/>
          <a:p>
            <a:r>
              <a:rPr lang="uk-UA" sz="2800" dirty="0" smtClean="0"/>
              <a:t>Поточний ремонт ізоляції фундаменту (грн.)   57562,22 </a:t>
            </a:r>
          </a:p>
          <a:p>
            <a:r>
              <a:rPr lang="uk-UA" sz="2800" dirty="0" smtClean="0"/>
              <a:t>Обслуговування димових та вентиляційних каналів  1 500,00</a:t>
            </a:r>
          </a:p>
          <a:p>
            <a:r>
              <a:rPr lang="uk-UA" sz="2800" dirty="0" smtClean="0"/>
              <a:t>Профілактичне обслуговування, повірки та налагодження комерційного обліку газу 13766,00</a:t>
            </a:r>
          </a:p>
          <a:p>
            <a:r>
              <a:rPr lang="uk-UA" sz="2800" dirty="0" smtClean="0"/>
              <a:t>Технічне обслуговування системи газопостачання та газового обладнання 1238,93</a:t>
            </a:r>
          </a:p>
          <a:p>
            <a:r>
              <a:rPr lang="uk-UA" sz="2800" dirty="0" smtClean="0"/>
              <a:t>Датчик тиску до коректора 9 308,00</a:t>
            </a:r>
          </a:p>
          <a:p>
            <a:r>
              <a:rPr lang="uk-UA" sz="2800" dirty="0" smtClean="0"/>
              <a:t>Послуги перезарядки вогнегасників 2 280,00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питування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15875" r="15953"/>
          <a:stretch>
            <a:fillRect/>
          </a:stretch>
        </p:blipFill>
        <p:spPr>
          <a:xfrm>
            <a:off x="251520" y="-129816"/>
            <a:ext cx="8472926" cy="698781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 algn="ctr">
              <a:buNone/>
            </a:pPr>
            <a:r>
              <a:rPr lang="uk-UA" sz="4800" b="1" dirty="0" smtClean="0">
                <a:solidFill>
                  <a:srgbClr val="002060"/>
                </a:solidFill>
                <a:latin typeface="Comic Sans MS" pitchFamily="66" charset="0"/>
              </a:rPr>
              <a:t>Дякуємо!</a:t>
            </a:r>
          </a:p>
          <a:p>
            <a:pPr algn="ctr">
              <a:buNone/>
            </a:pPr>
            <a:r>
              <a:rPr lang="uk-UA" sz="4800" b="1" dirty="0" smtClean="0">
                <a:solidFill>
                  <a:srgbClr val="002060"/>
                </a:solidFill>
                <a:latin typeface="Comic Sans MS" pitchFamily="66" charset="0"/>
              </a:rPr>
              <a:t>До нових зустрічей!</a:t>
            </a:r>
            <a:endParaRPr lang="ru-RU" sz="4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8568952" cy="6336704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Електрообладнання  1 410,00</a:t>
            </a:r>
          </a:p>
          <a:p>
            <a:r>
              <a:rPr lang="uk-UA" sz="2800" dirty="0" smtClean="0"/>
              <a:t>Медикаменти  1 000,00</a:t>
            </a:r>
          </a:p>
          <a:p>
            <a:r>
              <a:rPr lang="uk-UA" sz="2800" dirty="0" smtClean="0"/>
              <a:t>Ноутбук  11 826,00</a:t>
            </a:r>
          </a:p>
          <a:p>
            <a:r>
              <a:rPr lang="uk-UA" sz="2800" dirty="0" smtClean="0"/>
              <a:t>Персональний </a:t>
            </a:r>
            <a:r>
              <a:rPr lang="uk-UA" sz="2800" dirty="0" err="1" smtClean="0"/>
              <a:t>комп</a:t>
            </a:r>
            <a:r>
              <a:rPr lang="en-US" sz="2800" dirty="0" smtClean="0"/>
              <a:t>’</a:t>
            </a:r>
            <a:r>
              <a:rPr lang="uk-UA" sz="2800" dirty="0" err="1" smtClean="0"/>
              <a:t>ютер</a:t>
            </a:r>
            <a:r>
              <a:rPr lang="uk-UA" sz="2800" dirty="0" smtClean="0"/>
              <a:t>  50 100,00 (4шт. по 12 525,00)</a:t>
            </a:r>
          </a:p>
          <a:p>
            <a:r>
              <a:rPr lang="uk-UA" sz="2800" dirty="0" smtClean="0"/>
              <a:t>Підручники для поповнення бібліотечного фонду  1 670,00</a:t>
            </a:r>
          </a:p>
          <a:p>
            <a:r>
              <a:rPr lang="uk-UA" sz="2800" dirty="0" smtClean="0"/>
              <a:t>Підключення до мережі </a:t>
            </a:r>
            <a:r>
              <a:rPr lang="uk-UA" sz="2800" dirty="0" err="1" smtClean="0"/>
              <a:t>інтернет</a:t>
            </a:r>
            <a:r>
              <a:rPr lang="uk-UA" sz="2800" dirty="0" smtClean="0"/>
              <a:t>  9 000,00</a:t>
            </a:r>
          </a:p>
          <a:p>
            <a:r>
              <a:rPr lang="uk-UA" sz="2800" dirty="0" err="1" smtClean="0"/>
              <a:t>Комп</a:t>
            </a:r>
            <a:r>
              <a:rPr lang="en-US" sz="2800" dirty="0" smtClean="0"/>
              <a:t>’</a:t>
            </a:r>
            <a:r>
              <a:rPr lang="uk-UA" sz="2800" dirty="0" err="1" smtClean="0"/>
              <a:t>ютерне</a:t>
            </a:r>
            <a:r>
              <a:rPr lang="uk-UA" sz="2800" dirty="0" smtClean="0"/>
              <a:t> обладнання  876,00</a:t>
            </a:r>
          </a:p>
          <a:p>
            <a:r>
              <a:rPr lang="uk-UA" sz="2800" dirty="0" smtClean="0"/>
              <a:t>Стабілізатори напруги </a:t>
            </a:r>
            <a:r>
              <a:rPr lang="en-US" sz="2800" dirty="0" err="1" smtClean="0"/>
              <a:t>Gemix</a:t>
            </a:r>
            <a:r>
              <a:rPr lang="en-US" sz="2800" dirty="0" smtClean="0"/>
              <a:t> </a:t>
            </a:r>
            <a:r>
              <a:rPr lang="uk-UA" sz="2800" dirty="0" smtClean="0"/>
              <a:t> 5 850,00 (5 шт. по 1 170,00)</a:t>
            </a:r>
          </a:p>
          <a:p>
            <a:r>
              <a:rPr lang="uk-UA" sz="2800" dirty="0" smtClean="0"/>
              <a:t>Реле напруги  508,00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640960" cy="6408712"/>
          </a:xfrm>
        </p:spPr>
        <p:txBody>
          <a:bodyPr/>
          <a:lstStyle/>
          <a:p>
            <a:r>
              <a:rPr lang="uk-UA" dirty="0" smtClean="0"/>
              <a:t>Камери </a:t>
            </a:r>
            <a:r>
              <a:rPr lang="uk-UA" dirty="0" err="1" smtClean="0"/>
              <a:t>відеоспостереження</a:t>
            </a:r>
            <a:r>
              <a:rPr lang="uk-UA" dirty="0" smtClean="0"/>
              <a:t>  24 800,00 (8 </a:t>
            </a:r>
            <a:r>
              <a:rPr lang="uk-UA" dirty="0" err="1" smtClean="0"/>
              <a:t>шт</a:t>
            </a:r>
            <a:r>
              <a:rPr lang="uk-UA" dirty="0" smtClean="0"/>
              <a:t>)</a:t>
            </a:r>
          </a:p>
          <a:p>
            <a:r>
              <a:rPr lang="uk-UA" dirty="0" smtClean="0"/>
              <a:t>Кабель до відеокамер  1 990,00 </a:t>
            </a:r>
          </a:p>
          <a:p>
            <a:r>
              <a:rPr lang="uk-UA" dirty="0" smtClean="0"/>
              <a:t>Обладнання для підключення до </a:t>
            </a:r>
            <a:r>
              <a:rPr lang="uk-UA" dirty="0" err="1" smtClean="0"/>
              <a:t>телекомунікацій</a:t>
            </a:r>
            <a:r>
              <a:rPr lang="uk-UA" dirty="0" smtClean="0"/>
              <a:t>  30 241,00</a:t>
            </a:r>
          </a:p>
          <a:p>
            <a:r>
              <a:rPr lang="uk-UA" dirty="0" smtClean="0"/>
              <a:t>Дидактичні матеріали  13 032,00 (НУШ 70</a:t>
            </a:r>
            <a:r>
              <a:rPr lang="en-US" dirty="0" smtClean="0"/>
              <a:t>%</a:t>
            </a:r>
            <a:r>
              <a:rPr lang="uk-UA" dirty="0" smtClean="0"/>
              <a:t>,</a:t>
            </a:r>
            <a:r>
              <a:rPr lang="ru-RU" dirty="0" smtClean="0"/>
              <a:t> </a:t>
            </a:r>
            <a:r>
              <a:rPr lang="uk-UA" dirty="0" err="1" smtClean="0"/>
              <a:t>місц</a:t>
            </a:r>
            <a:r>
              <a:rPr lang="uk-UA" dirty="0" smtClean="0"/>
              <a:t>. 30</a:t>
            </a:r>
            <a:r>
              <a:rPr lang="ru-RU" dirty="0" smtClean="0"/>
              <a:t>%</a:t>
            </a:r>
            <a:r>
              <a:rPr lang="uk-UA" dirty="0" smtClean="0"/>
              <a:t>)</a:t>
            </a:r>
          </a:p>
          <a:p>
            <a:r>
              <a:rPr lang="uk-UA" dirty="0" smtClean="0"/>
              <a:t>Канцтовари 562,00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solidFill>
                  <a:srgbClr val="002060"/>
                </a:solidFill>
                <a:latin typeface="Comic Sans MS" pitchFamily="66" charset="0"/>
              </a:rPr>
              <a:t>Навчально-методична та виховна робота</a:t>
            </a:r>
            <a:endParaRPr lang="ru-RU" sz="3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Атестація педагогів:</a:t>
            </a:r>
          </a:p>
          <a:p>
            <a:r>
              <a:rPr lang="uk-UA" b="1" dirty="0" smtClean="0"/>
              <a:t>Олімпіади:</a:t>
            </a:r>
            <a:r>
              <a:rPr lang="uk-UA" dirty="0" smtClean="0"/>
              <a:t> </a:t>
            </a:r>
            <a:r>
              <a:rPr lang="uk-UA" dirty="0" err="1" smtClean="0"/>
              <a:t>укр.мова</a:t>
            </a:r>
            <a:r>
              <a:rPr lang="uk-UA" dirty="0" smtClean="0"/>
              <a:t> ІІІ м. (9 кл.),  математика І м. (11 кл.), ІІІ м. (7 кл.), інформатика ІІ м. (9 кл.), </a:t>
            </a:r>
          </a:p>
          <a:p>
            <a:pPr>
              <a:buNone/>
            </a:pPr>
            <a:r>
              <a:rPr lang="uk-UA" dirty="0" smtClean="0"/>
              <a:t>    інформаційні технології ІІ і ІІІ м. (9 кл.),</a:t>
            </a:r>
          </a:p>
          <a:p>
            <a:pPr>
              <a:buNone/>
            </a:pPr>
            <a:r>
              <a:rPr lang="uk-UA" dirty="0" smtClean="0"/>
              <a:t>    фізика ІІІ м. (9 кл.), І м. (10 кл.), І м. (11 кл.)</a:t>
            </a:r>
          </a:p>
          <a:p>
            <a:pPr>
              <a:buNone/>
            </a:pPr>
            <a:r>
              <a:rPr lang="uk-UA" dirty="0" smtClean="0"/>
              <a:t>    трудове навчання ІІ м. (9 кл.)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363272" cy="6264696"/>
          </a:xfrm>
        </p:spPr>
        <p:txBody>
          <a:bodyPr>
            <a:normAutofit/>
          </a:bodyPr>
          <a:lstStyle/>
          <a:p>
            <a:r>
              <a:rPr lang="uk-UA" b="1" dirty="0" smtClean="0"/>
              <a:t>Мистецькі конкурси: </a:t>
            </a:r>
          </a:p>
          <a:p>
            <a:pPr>
              <a:buNone/>
            </a:pPr>
            <a:r>
              <a:rPr lang="uk-UA" i="1" dirty="0" smtClean="0"/>
              <a:t>    </a:t>
            </a:r>
            <a:r>
              <a:rPr lang="uk-UA" i="1" dirty="0" err="1" smtClean="0"/>
              <a:t>“Квітковий</a:t>
            </a:r>
            <a:r>
              <a:rPr lang="uk-UA" i="1" dirty="0" smtClean="0"/>
              <a:t> </a:t>
            </a:r>
            <a:r>
              <a:rPr lang="uk-UA" i="1" dirty="0" err="1" smtClean="0"/>
              <a:t>вернісаж”</a:t>
            </a:r>
            <a:r>
              <a:rPr lang="uk-UA" i="1" dirty="0" smtClean="0"/>
              <a:t> </a:t>
            </a:r>
            <a:r>
              <a:rPr lang="uk-UA" dirty="0" smtClean="0"/>
              <a:t>І м. обласний етап (букети та композиції в східному стилі); І і ІІ м. (аранжування), ІІ м. (букети у східному стилі) ІІІ м. (флористика)</a:t>
            </a:r>
          </a:p>
          <a:p>
            <a:pPr>
              <a:buNone/>
            </a:pPr>
            <a:r>
              <a:rPr lang="uk-UA" i="1" dirty="0" smtClean="0"/>
              <a:t>    </a:t>
            </a:r>
            <a:r>
              <a:rPr lang="uk-UA" i="1" dirty="0" err="1" smtClean="0"/>
              <a:t>“Новорічна</a:t>
            </a:r>
            <a:r>
              <a:rPr lang="uk-UA" i="1" dirty="0" smtClean="0"/>
              <a:t> </a:t>
            </a:r>
            <a:r>
              <a:rPr lang="uk-UA" i="1" dirty="0" err="1" smtClean="0"/>
              <a:t>композиція”</a:t>
            </a:r>
            <a:r>
              <a:rPr lang="uk-UA" i="1" dirty="0" smtClean="0"/>
              <a:t> </a:t>
            </a:r>
            <a:r>
              <a:rPr lang="uk-UA" dirty="0" smtClean="0"/>
              <a:t>І м. (новорічна композиція), ІІ м. (стилізована ялинка, новорічний букет, новорічний подарунок), ІІІ м. (новорічна картина)</a:t>
            </a:r>
          </a:p>
          <a:p>
            <a:pPr>
              <a:buNone/>
            </a:pPr>
            <a:r>
              <a:rPr lang="uk-UA" i="1" dirty="0" smtClean="0"/>
              <a:t>    </a:t>
            </a:r>
            <a:r>
              <a:rPr lang="uk-UA" i="1" dirty="0" err="1" smtClean="0"/>
              <a:t>“Сурми</a:t>
            </a:r>
            <a:r>
              <a:rPr lang="uk-UA" i="1" dirty="0" smtClean="0"/>
              <a:t> </a:t>
            </a:r>
            <a:r>
              <a:rPr lang="uk-UA" i="1" dirty="0" err="1" smtClean="0"/>
              <a:t>звитяги”</a:t>
            </a:r>
            <a:r>
              <a:rPr lang="uk-UA" i="1" dirty="0" smtClean="0"/>
              <a:t> </a:t>
            </a:r>
            <a:r>
              <a:rPr lang="uk-UA" dirty="0" smtClean="0"/>
              <a:t>І м. обласний етап (живописна композиція); І і ІІ м. (декоративно-тематична композиція), ІІІ м. (художнє читання)</a:t>
            </a:r>
          </a:p>
          <a:p>
            <a:pPr>
              <a:buNone/>
            </a:pPr>
            <a:endParaRPr lang="uk-UA" dirty="0" smtClean="0"/>
          </a:p>
          <a:p>
            <a:r>
              <a:rPr lang="uk-UA" b="1" dirty="0" smtClean="0"/>
              <a:t>Спортивні змагання</a:t>
            </a:r>
            <a:r>
              <a:rPr lang="uk-UA" dirty="0" smtClean="0"/>
              <a:t>: </a:t>
            </a:r>
          </a:p>
          <a:p>
            <a:pPr>
              <a:buNone/>
            </a:pPr>
            <a:r>
              <a:rPr lang="uk-UA" dirty="0" smtClean="0"/>
              <a:t>    </a:t>
            </a:r>
            <a:r>
              <a:rPr lang="uk-UA" i="1" dirty="0" smtClean="0"/>
              <a:t>шахи</a:t>
            </a:r>
            <a:r>
              <a:rPr lang="uk-UA" dirty="0" smtClean="0"/>
              <a:t> ІІ загальнокомандне місце, І м. в особистому заліку, ІІІ м. серед дівчат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002060"/>
                </a:solidFill>
                <a:latin typeface="Comic Sans MS" pitchFamily="66" charset="0"/>
              </a:rPr>
              <a:t>Тепер магнолія ростиме і на шкільному подвір</a:t>
            </a:r>
            <a:r>
              <a:rPr lang="en-US" sz="3200" dirty="0" smtClean="0">
                <a:solidFill>
                  <a:srgbClr val="002060"/>
                </a:solidFill>
                <a:latin typeface="Comic Sans MS" pitchFamily="66" charset="0"/>
              </a:rPr>
              <a:t>’</a:t>
            </a:r>
            <a:r>
              <a:rPr lang="uk-UA" sz="3200" dirty="0" smtClean="0">
                <a:solidFill>
                  <a:srgbClr val="002060"/>
                </a:solidFill>
                <a:latin typeface="Comic Sans MS" pitchFamily="66" charset="0"/>
              </a:rPr>
              <a:t>ї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24068" y="980728"/>
            <a:ext cx="7836363" cy="5877272"/>
          </a:xfrm>
        </p:spPr>
      </p:pic>
      <p:pic>
        <p:nvPicPr>
          <p:cNvPr id="5" name="Рисунок 4" descr="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998730"/>
            <a:ext cx="7812360" cy="5859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 smtClean="0">
                <a:solidFill>
                  <a:srgbClr val="002060"/>
                </a:solidFill>
                <a:latin typeface="Comic Sans MS" pitchFamily="66" charset="0"/>
              </a:rPr>
              <a:t>День школи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52736"/>
            <a:ext cx="7560840" cy="5589240"/>
          </a:xfrm>
          <a:prstGeom prst="rect">
            <a:avLst/>
          </a:prstGeom>
        </p:spPr>
      </p:pic>
      <p:pic>
        <p:nvPicPr>
          <p:cNvPr id="6" name="Рисунок 5" descr="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2736"/>
            <a:ext cx="9144000" cy="5544616"/>
          </a:xfrm>
          <a:prstGeom prst="rect">
            <a:avLst/>
          </a:prstGeom>
        </p:spPr>
      </p:pic>
      <p:pic>
        <p:nvPicPr>
          <p:cNvPr id="8" name="Рисунок 7" descr="20.jpg"/>
          <p:cNvPicPr>
            <a:picLocks noChangeAspect="1"/>
          </p:cNvPicPr>
          <p:nvPr/>
        </p:nvPicPr>
        <p:blipFill>
          <a:blip r:embed="rId4" cstate="print"/>
          <a:srcRect t="8256"/>
          <a:stretch>
            <a:fillRect/>
          </a:stretch>
        </p:blipFill>
        <p:spPr>
          <a:xfrm>
            <a:off x="0" y="1052736"/>
            <a:ext cx="9144000" cy="5601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002060"/>
                </a:solidFill>
                <a:latin typeface="Comic Sans MS" pitchFamily="66" charset="0"/>
              </a:rPr>
              <a:t>Національно патріотичне виховання</a:t>
            </a:r>
            <a:endParaRPr lang="ru-RU" sz="4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14432"/>
          <a:stretch>
            <a:fillRect/>
          </a:stretch>
        </p:blipFill>
        <p:spPr>
          <a:xfrm>
            <a:off x="683568" y="1196752"/>
            <a:ext cx="7817140" cy="5135166"/>
          </a:xfrm>
        </p:spPr>
      </p:pic>
      <p:sp>
        <p:nvSpPr>
          <p:cNvPr id="8" name="TextBox 7"/>
          <p:cNvSpPr txBox="1"/>
          <p:nvPr/>
        </p:nvSpPr>
        <p:spPr>
          <a:xfrm>
            <a:off x="1619672" y="630932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Лінійка </a:t>
            </a:r>
            <a:r>
              <a:rPr lang="uk-UA" sz="2400" b="1" dirty="0" err="1" smtClean="0">
                <a:solidFill>
                  <a:srgbClr val="C00000"/>
                </a:solidFill>
                <a:latin typeface="Comic Sans MS" pitchFamily="66" charset="0"/>
              </a:rPr>
              <a:t>пам</a:t>
            </a:r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яті Героїв Небесної </a:t>
            </a: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С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отні 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IMG-681934bb500245b117cda337cfc1d75f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728700"/>
            <a:ext cx="8172400" cy="6129300"/>
          </a:xfrm>
          <a:prstGeom prst="rect">
            <a:avLst/>
          </a:prstGeom>
        </p:spPr>
      </p:pic>
      <p:pic>
        <p:nvPicPr>
          <p:cNvPr id="6" name="Рисунок 5" descr="IMG-f7aee5a6e1238afdb23614a8ad65e906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3888" y="404664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>
                <a:solidFill>
                  <a:srgbClr val="FFFF00"/>
                </a:solidFill>
                <a:latin typeface="Comic Sans MS" pitchFamily="66" charset="0"/>
              </a:rPr>
              <a:t>“Герої</a:t>
            </a:r>
            <a:r>
              <a:rPr lang="uk-UA" b="1" dirty="0" smtClean="0">
                <a:solidFill>
                  <a:srgbClr val="FFFF00"/>
                </a:solidFill>
                <a:latin typeface="Comic Sans MS" pitchFamily="66" charset="0"/>
              </a:rPr>
              <a:t> живуть </a:t>
            </a:r>
            <a:r>
              <a:rPr lang="uk-UA" b="1" dirty="0" err="1" smtClean="0">
                <a:solidFill>
                  <a:srgbClr val="FFFF00"/>
                </a:solidFill>
                <a:latin typeface="Comic Sans MS" pitchFamily="66" charset="0"/>
              </a:rPr>
              <a:t>поряд”</a:t>
            </a:r>
            <a:r>
              <a:rPr lang="uk-UA" b="1" dirty="0" smtClean="0">
                <a:solidFill>
                  <a:srgbClr val="FFFF00"/>
                </a:solidFill>
                <a:latin typeface="Comic Sans MS" pitchFamily="66" charset="0"/>
              </a:rPr>
              <a:t> (зустріч з ветераном АТО випускником школи Ігорем </a:t>
            </a:r>
            <a:r>
              <a:rPr lang="uk-UA" b="1" dirty="0" err="1" smtClean="0">
                <a:solidFill>
                  <a:srgbClr val="FFFF00"/>
                </a:solidFill>
                <a:latin typeface="Comic Sans MS" pitchFamily="66" charset="0"/>
              </a:rPr>
              <a:t>Арнаутом</a:t>
            </a:r>
            <a:r>
              <a:rPr lang="uk-UA" b="1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  <a:endParaRPr lang="ru-RU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588</TotalTime>
  <Words>484</Words>
  <Application>Microsoft Office PowerPoint</Application>
  <PresentationFormat>Экран (4:3)</PresentationFormat>
  <Paragraphs>73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Справедливость</vt:lpstr>
      <vt:lpstr>ЗВІТ директора школи</vt:lpstr>
      <vt:lpstr>Використання бюджетних коштів</vt:lpstr>
      <vt:lpstr>Слайд 3</vt:lpstr>
      <vt:lpstr>Слайд 4</vt:lpstr>
      <vt:lpstr>Навчально-методична та виховна робота</vt:lpstr>
      <vt:lpstr>Слайд 6</vt:lpstr>
      <vt:lpstr>Тепер магнолія ростиме і на шкільному подвір’ї</vt:lpstr>
      <vt:lpstr>День школи</vt:lpstr>
      <vt:lpstr>Національно патріотичне виховання</vt:lpstr>
      <vt:lpstr>Стрічка «Відлік» (Андрій Гук)   кінофестиваль «Я до тебе з небес посміхнуся, ти лишень свої очі здійми до зірок»</vt:lpstr>
      <vt:lpstr>Проект “Що для тебе свобода і гідність”</vt:lpstr>
      <vt:lpstr>Волонтерська діяльність</vt:lpstr>
      <vt:lpstr>Диктант єдності</vt:lpstr>
      <vt:lpstr>Колоски пам’яті (до роковин голодомору 1932-1933 рр.)</vt:lpstr>
      <vt:lpstr>Естетичне виховання</vt:lpstr>
      <vt:lpstr>Фестиваль “Коляда іде по світу”</vt:lpstr>
      <vt:lpstr>Тематичні виховні години</vt:lpstr>
      <vt:lpstr>Гурткова робота</vt:lpstr>
      <vt:lpstr>Літературний карнавал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Галина</cp:lastModifiedBy>
  <cp:revision>51</cp:revision>
  <dcterms:created xsi:type="dcterms:W3CDTF">2020-06-16T18:32:28Z</dcterms:created>
  <dcterms:modified xsi:type="dcterms:W3CDTF">2020-06-25T07:16:03Z</dcterms:modified>
</cp:coreProperties>
</file>